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9" r:id="rId2"/>
    <p:sldId id="257" r:id="rId3"/>
    <p:sldId id="292" r:id="rId4"/>
    <p:sldId id="294" r:id="rId5"/>
    <p:sldId id="295" r:id="rId6"/>
    <p:sldId id="298" r:id="rId7"/>
    <p:sldId id="296" r:id="rId8"/>
    <p:sldId id="299" r:id="rId9"/>
    <p:sldId id="297" r:id="rId10"/>
    <p:sldId id="286" r:id="rId11"/>
    <p:sldId id="268" r:id="rId12"/>
    <p:sldId id="267" r:id="rId13"/>
    <p:sldId id="287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102641"/>
    <a:srgbClr val="07478B"/>
    <a:srgbClr val="50A0E0"/>
    <a:srgbClr val="0D0619"/>
    <a:srgbClr val="E4EEFA"/>
    <a:srgbClr val="BAAF4C"/>
    <a:srgbClr val="1BB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26" autoAdjust="0"/>
    <p:restoredTop sz="89149" autoAdjust="0"/>
  </p:normalViewPr>
  <p:slideViewPr>
    <p:cSldViewPr snapToGrid="0">
      <p:cViewPr varScale="1">
        <p:scale>
          <a:sx n="90" d="100"/>
          <a:sy n="90" d="100"/>
        </p:scale>
        <p:origin x="816" y="4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751C0-69A0-4E81-BB7A-7F89F9C8805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DEEBCD81-AA08-4812-8C91-C5EF03857914}">
      <dgm:prSet phldrT="[Texto]" custT="1"/>
      <dgm:spPr/>
      <dgm:t>
        <a:bodyPr/>
        <a:lstStyle/>
        <a:p>
          <a:pPr algn="ctr"/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de cliente</a:t>
          </a:r>
        </a:p>
      </dgm:t>
    </dgm:pt>
    <dgm:pt modelId="{223F52B7-460C-44D1-95B8-1B0CC368EDB7}" type="parTrans" cxnId="{8E15AC64-6C7E-4C3A-9545-14ACDE904FC4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07C5C5-141E-4DFE-9E38-4CF86B350995}" type="sibTrans" cxnId="{8E15AC64-6C7E-4C3A-9545-14ACDE904FC4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C2A39F-5FEF-4B62-B2EB-6BEE9A911812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Dispositivos de los usuarios 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(computadoras, móviles, cajeros electrónicos).</a:t>
          </a:r>
        </a:p>
      </dgm:t>
    </dgm:pt>
    <dgm:pt modelId="{AF2FCF06-1EFB-4705-B642-DDCEF895EF48}" type="parTrans" cxnId="{ADB2303B-71EA-4D8B-99F5-81BE3B61014F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08C36E-6454-4DC5-9FDB-609E77401981}" type="sibTrans" cxnId="{ADB2303B-71EA-4D8B-99F5-81BE3B61014F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AAB5CB-BE01-4970-9EF3-EADCDDF9C12A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Aplicaciones web y móviles con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autenticación multifactor 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(MFA).</a:t>
          </a:r>
        </a:p>
      </dgm:t>
    </dgm:pt>
    <dgm:pt modelId="{2DB0FD10-14BE-47F9-8441-F0A67AE1156D}" type="parTrans" cxnId="{0D2040DF-3F34-4579-8D09-CBF63B31B69D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8AF254-65F0-4ED3-919E-CF067CD7BE7C}" type="sibTrans" cxnId="{0D2040DF-3F34-4579-8D09-CBF63B31B69D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025311-27A3-42E7-9E51-EFC02B949344}">
      <dgm:prSet phldrT="[Texto]" custT="1"/>
      <dgm:spPr/>
      <dgm:t>
        <a:bodyPr/>
        <a:lstStyle/>
        <a:p>
          <a:pPr algn="ctr"/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Capa de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seguridad perimetral</a:t>
          </a:r>
        </a:p>
      </dgm:t>
    </dgm:pt>
    <dgm:pt modelId="{FEEFA3CF-A97E-46C9-B067-6AE44E76F218}" type="parTrans" cxnId="{F727F9A9-515C-4DD5-A11A-CBACBC73C099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30108B-BCB1-4A03-801E-92D847D66292}" type="sibTrans" cxnId="{F727F9A9-515C-4DD5-A11A-CBACBC73C099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6DCF69-F7AB-4E6A-88FE-E7EA6942D832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Firewall de Aplicaciones Web (WAF):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Protege contra ataques como SQL Inyección y Cross-Site Scripting (XSS).</a:t>
          </a:r>
        </a:p>
      </dgm:t>
    </dgm:pt>
    <dgm:pt modelId="{30BFDE78-2D74-426D-B6A3-352DB737FC41}" type="parTrans" cxnId="{3F880C91-9C17-4657-BFBE-3329B1770DA5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527A55-E466-4D04-9DEE-90102292F9EB}" type="sibTrans" cxnId="{3F880C91-9C17-4657-BFBE-3329B1770DA5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7DE07A-65C0-4460-B84D-4FA9E4FD128B}">
      <dgm:prSet phldrT="[Texto]" custT="1"/>
      <dgm:spPr/>
      <dgm:t>
        <a:bodyPr/>
        <a:lstStyle/>
        <a:p>
          <a:pPr algn="ctr"/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de Servicios y Procesamiento de Transacciones</a:t>
          </a:r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CBF089-1813-4358-B71F-F719E0A30F6D}" type="parTrans" cxnId="{DC05E71F-C138-4C57-88BE-A01F3D1ED56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4EE1AA-BEA2-41FB-9432-034105BAD81E}" type="sibTrans" cxnId="{DC05E71F-C138-4C57-88BE-A01F3D1ED56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220B99-9094-4224-841C-B7D30E157850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Servidores de Autenticación (IAM):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Gestionan accesos y roles con protocolos como OAuth2 o SAML.</a:t>
          </a:r>
        </a:p>
      </dgm:t>
    </dgm:pt>
    <dgm:pt modelId="{BE4FF351-73DB-4C23-B094-65B0DC0036CB}" type="parTrans" cxnId="{226AAD18-B844-40D0-BDF6-5852D7902BA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FF2D20-C960-4E56-A980-7971153589A4}" type="sibTrans" cxnId="{226AAD18-B844-40D0-BDF6-5852D7902BA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97577F-2F27-444A-A0D1-C978990C6023}">
      <dgm:prSet phldrT="[Texto]" custT="1"/>
      <dgm:spPr/>
      <dgm:t>
        <a:bodyPr/>
        <a:lstStyle/>
        <a:p>
          <a:pPr algn="ctr"/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de Base de Datos y Registro de Transacciones</a:t>
          </a:r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B82711-1173-47CF-B7D0-F8C287AD69FD}" type="parTrans" cxnId="{C0263B99-3CD4-473B-A6BF-F273B1867BCA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D4CAB3-B903-4E20-9815-9EA8D4CB1B03}" type="sibTrans" cxnId="{C0263B99-3CD4-473B-A6BF-F273B1867BCA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FE53C0-0663-43F7-B58F-AE4E3F8DE0D4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Cifrado de extremo a extremo 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en la comunicación (TLS 1.3).</a:t>
          </a:r>
        </a:p>
      </dgm:t>
    </dgm:pt>
    <dgm:pt modelId="{23BAD71D-903F-47DC-AC80-23211792F358}" type="parTrans" cxnId="{544045DA-70CC-4A34-BEB5-EC11FA7F21C4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131FAE-C0E0-4763-AB69-00A954416F3C}" type="sibTrans" cxnId="{544045DA-70CC-4A34-BEB5-EC11FA7F21C4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5E2705-71AA-44CD-BDEF-516E7755B094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Protección DDoS: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Evita ataques de denegación de servicio.</a:t>
          </a:r>
        </a:p>
      </dgm:t>
    </dgm:pt>
    <dgm:pt modelId="{52EABA39-8B85-4E15-B6D9-9934ED4294D2}" type="parTrans" cxnId="{43F08F9C-4B78-4070-9623-A2C20321A56B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47C641-A38F-4282-A443-36F6B1367950}" type="sibTrans" cxnId="{43F08F9C-4B78-4070-9623-A2C20321A56B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1764F7-4ACD-40B4-B338-35AAE06F8426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Sistemas de Prevención de Intrusos (IPS):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Detecta y bloquea accesos sospechosos.</a:t>
          </a:r>
        </a:p>
      </dgm:t>
    </dgm:pt>
    <dgm:pt modelId="{E6249D28-F7BD-4C8A-89E4-C1DB1611481B}" type="parTrans" cxnId="{B8CD3EF9-D438-41AA-AC75-862DE3612D82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8B6B55-39BC-42B1-BED4-534575983AA8}" type="sibTrans" cxnId="{B8CD3EF9-D438-41AA-AC75-862DE3612D82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D7699B-ED64-43AC-9E4C-E9A7A482115C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Motor de Procesamiento de Pagos: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Realiza validaciones, aplica reglas antifraude y confirma transacciones.</a:t>
          </a:r>
        </a:p>
      </dgm:t>
    </dgm:pt>
    <dgm:pt modelId="{D69CE952-E75C-4EEB-9BF3-E26AB9A51FE9}" type="parTrans" cxnId="{F7AB7C8B-A44F-477B-9338-282B26BEB77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3FEB48-2ABC-4D4A-B1F5-62F120BA3D93}" type="sibTrans" cxnId="{F7AB7C8B-A44F-477B-9338-282B26BEB77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45D3AE-D801-4798-B215-91D28E8213D4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Sistema de Control de Fraude: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Algoritmos de IA para analizar patrones y detectar transacciones anómalas.</a:t>
          </a:r>
        </a:p>
      </dgm:t>
    </dgm:pt>
    <dgm:pt modelId="{7730D801-C730-405A-96A2-9F984BE4CB9E}" type="parTrans" cxnId="{A74E6084-1ABA-4889-8543-9132D5DA5785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754131-D5F2-49AC-A733-B06A9A9ABD66}" type="sibTrans" cxnId="{A74E6084-1ABA-4889-8543-9132D5DA5785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2F9EC9-F35B-42E6-9968-0095D1A2174A}">
      <dgm:prSet phldrT="[Texto]"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Bases de Datos SQL/NoSQL: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Registro seguro y cifrado de datos financieros y usuarios.</a:t>
          </a:r>
        </a:p>
      </dgm:t>
    </dgm:pt>
    <dgm:pt modelId="{EB3B386A-FBD2-4B7F-9023-8F779A0278D1}" type="parTrans" cxnId="{61330BFD-D9B0-4141-BAED-4C3B851AF8F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41804E-9AD5-48D8-9327-1D17F8DE3766}" type="sibTrans" cxnId="{61330BFD-D9B0-4141-BAED-4C3B851AF8F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900F31-3629-46E7-B186-D0F14DA8BA65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Sistemas de Auditoría: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Garantizan trazabilidad de transacciones con registros inmutables.</a:t>
          </a:r>
        </a:p>
      </dgm:t>
    </dgm:pt>
    <dgm:pt modelId="{58CB8256-2758-4E03-9B64-A5EC4FA02FFA}" type="parTrans" cxnId="{742E591D-E307-43C7-AACC-97A8A7F69C81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2035D3-F4B9-413E-8D69-7C966289E5EC}" type="sibTrans" cxnId="{742E591D-E307-43C7-AACC-97A8A7F69C81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AF3488-E475-4FDB-B8B4-FA53AF1224A2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Blockchain (opcional):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Algunas fintechs utilizan blockchain para mayor seguridad y transparencia.</a:t>
          </a:r>
        </a:p>
      </dgm:t>
    </dgm:pt>
    <dgm:pt modelId="{773814DA-2899-4650-846C-A0CB1D9A56D7}" type="parTrans" cxnId="{C342F170-3CCB-4E06-A13D-CBA994FF7BE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BECA48-30C2-4006-93B9-1D6A30216DAF}" type="sibTrans" cxnId="{C342F170-3CCB-4E06-A13D-CBA994FF7BE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CE6D3E-04E7-42D9-BB78-D28DA9ACF12C}">
      <dgm:prSet custT="1"/>
      <dgm:spPr/>
      <dgm:t>
        <a:bodyPr/>
        <a:lstStyle/>
        <a:p>
          <a:pPr algn="ctr"/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Capa de Integración con Bancos y Pasarelas de Pago</a:t>
          </a:r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21D27D-FC8A-4E7E-8C8F-910AAA0C568D}" type="parTrans" cxnId="{FA127BD7-C36A-466F-A5F0-FCA98EBDF0E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515C19-15BB-4285-98D2-2A1CC0713C21}" type="sibTrans" cxnId="{FA127BD7-C36A-466F-A5F0-FCA98EBDF0E6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BEF181-9925-4CC3-A9C5-B3023FE8BD5A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API Seguras para conexión con redes interbancarias.</a:t>
          </a:r>
        </a:p>
      </dgm:t>
    </dgm:pt>
    <dgm:pt modelId="{8F3D31C9-2AC3-4189-8E9A-CC710014838D}" type="parTrans" cxnId="{50213F50-0ED9-4A0B-9B54-D6F9F844B53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DFFC95-4AC9-4043-BF09-9724852B903C}" type="sibTrans" cxnId="{50213F50-0ED9-4A0B-9B54-D6F9F844B53C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689DCC-A708-49B1-91CE-AF8D847E084A}">
      <dgm:prSet custT="1"/>
      <dgm:spPr/>
      <dgm:t>
        <a:bodyPr/>
        <a:lstStyle/>
        <a:p>
          <a:pPr algn="just">
            <a:buSzPts val="1000"/>
            <a:buFont typeface="Symbol" panose="05050102010706020507" pitchFamily="18" charset="2"/>
            <a:buChar char=""/>
          </a:pP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Protocolos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ISO 20022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y </a:t>
          </a:r>
          <a:r>
            <a:rPr lang="es-MX" sz="1100" b="1">
              <a:latin typeface="Arial" panose="020B0604020202020204" pitchFamily="34" charset="0"/>
              <a:cs typeface="Arial" panose="020B0604020202020204" pitchFamily="34" charset="0"/>
            </a:rPr>
            <a:t>SWIFT</a:t>
          </a:r>
          <a:r>
            <a:rPr lang="es-MX" sz="1100">
              <a:latin typeface="Arial" panose="020B0604020202020204" pitchFamily="34" charset="0"/>
              <a:cs typeface="Arial" panose="020B0604020202020204" pitchFamily="34" charset="0"/>
            </a:rPr>
            <a:t> para transacciones internacionales.</a:t>
          </a:r>
        </a:p>
      </dgm:t>
    </dgm:pt>
    <dgm:pt modelId="{B6C40404-70A7-4EE5-A5E7-7FF79079A943}" type="parTrans" cxnId="{86211B53-BA45-487E-8E51-89B758490467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F26FA7-A0C3-407A-8355-D1A2215364EE}" type="sibTrans" cxnId="{86211B53-BA45-487E-8E51-89B758490467}">
      <dgm:prSet/>
      <dgm:spPr/>
      <dgm:t>
        <a:bodyPr/>
        <a:lstStyle/>
        <a:p>
          <a:pPr algn="just"/>
          <a:endParaRPr lang="es-MX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AEC4DA-B669-438A-9096-AF362CC0D156}" type="pres">
      <dgm:prSet presAssocID="{70B751C0-69A0-4E81-BB7A-7F89F9C88057}" presName="Name0" presStyleCnt="0">
        <dgm:presLayoutVars>
          <dgm:dir/>
          <dgm:animLvl val="lvl"/>
          <dgm:resizeHandles val="exact"/>
        </dgm:presLayoutVars>
      </dgm:prSet>
      <dgm:spPr/>
    </dgm:pt>
    <dgm:pt modelId="{BC4414B6-304D-419A-8AD9-91797E4EEDF8}" type="pres">
      <dgm:prSet presAssocID="{DEEBCD81-AA08-4812-8C91-C5EF03857914}" presName="linNode" presStyleCnt="0"/>
      <dgm:spPr/>
    </dgm:pt>
    <dgm:pt modelId="{23A71571-AF86-483F-A39A-F445FA865BA5}" type="pres">
      <dgm:prSet presAssocID="{DEEBCD81-AA08-4812-8C91-C5EF03857914}" presName="parentText" presStyleLbl="node1" presStyleIdx="0" presStyleCnt="5" custScaleX="81627">
        <dgm:presLayoutVars>
          <dgm:chMax val="1"/>
          <dgm:bulletEnabled val="1"/>
        </dgm:presLayoutVars>
      </dgm:prSet>
      <dgm:spPr/>
    </dgm:pt>
    <dgm:pt modelId="{3327CA7C-2293-4D4F-87C2-236BED1B44F6}" type="pres">
      <dgm:prSet presAssocID="{DEEBCD81-AA08-4812-8C91-C5EF03857914}" presName="descendantText" presStyleLbl="alignAccFollowNode1" presStyleIdx="0" presStyleCnt="5" custScaleX="109138">
        <dgm:presLayoutVars>
          <dgm:bulletEnabled val="1"/>
        </dgm:presLayoutVars>
      </dgm:prSet>
      <dgm:spPr/>
    </dgm:pt>
    <dgm:pt modelId="{E968C449-B689-49E4-82CF-F003EF45B647}" type="pres">
      <dgm:prSet presAssocID="{0607C5C5-141E-4DFE-9E38-4CF86B350995}" presName="sp" presStyleCnt="0"/>
      <dgm:spPr/>
    </dgm:pt>
    <dgm:pt modelId="{DCF2DDE8-127D-4C1A-BE2B-2E1B09F6ED4B}" type="pres">
      <dgm:prSet presAssocID="{A4025311-27A3-42E7-9E51-EFC02B949344}" presName="linNode" presStyleCnt="0"/>
      <dgm:spPr/>
    </dgm:pt>
    <dgm:pt modelId="{7E0DF13A-0876-4956-94B4-56031A4C9791}" type="pres">
      <dgm:prSet presAssocID="{A4025311-27A3-42E7-9E51-EFC02B949344}" presName="parentText" presStyleLbl="node1" presStyleIdx="1" presStyleCnt="5" custScaleX="81627">
        <dgm:presLayoutVars>
          <dgm:chMax val="1"/>
          <dgm:bulletEnabled val="1"/>
        </dgm:presLayoutVars>
      </dgm:prSet>
      <dgm:spPr/>
    </dgm:pt>
    <dgm:pt modelId="{6CC296F6-5177-48D4-B6F3-4E7054B6AB3A}" type="pres">
      <dgm:prSet presAssocID="{A4025311-27A3-42E7-9E51-EFC02B949344}" presName="descendantText" presStyleLbl="alignAccFollowNode1" presStyleIdx="1" presStyleCnt="5" custScaleX="109138">
        <dgm:presLayoutVars>
          <dgm:bulletEnabled val="1"/>
        </dgm:presLayoutVars>
      </dgm:prSet>
      <dgm:spPr/>
    </dgm:pt>
    <dgm:pt modelId="{8ACA36CF-04B0-4A8D-BC38-F85D643CEBCF}" type="pres">
      <dgm:prSet presAssocID="{7C30108B-BCB1-4A03-801E-92D847D66292}" presName="sp" presStyleCnt="0"/>
      <dgm:spPr/>
    </dgm:pt>
    <dgm:pt modelId="{0D054C63-28EA-4030-847C-231B96EECD71}" type="pres">
      <dgm:prSet presAssocID="{AB7DE07A-65C0-4460-B84D-4FA9E4FD128B}" presName="linNode" presStyleCnt="0"/>
      <dgm:spPr/>
    </dgm:pt>
    <dgm:pt modelId="{DC948646-6ADB-4320-B685-8CFE7B703F12}" type="pres">
      <dgm:prSet presAssocID="{AB7DE07A-65C0-4460-B84D-4FA9E4FD128B}" presName="parentText" presStyleLbl="node1" presStyleIdx="2" presStyleCnt="5" custScaleX="81627">
        <dgm:presLayoutVars>
          <dgm:chMax val="1"/>
          <dgm:bulletEnabled val="1"/>
        </dgm:presLayoutVars>
      </dgm:prSet>
      <dgm:spPr/>
    </dgm:pt>
    <dgm:pt modelId="{E20BF318-A33E-4F3F-8686-CE06860A14C5}" type="pres">
      <dgm:prSet presAssocID="{AB7DE07A-65C0-4460-B84D-4FA9E4FD128B}" presName="descendantText" presStyleLbl="alignAccFollowNode1" presStyleIdx="2" presStyleCnt="5" custScaleX="109138">
        <dgm:presLayoutVars>
          <dgm:bulletEnabled val="1"/>
        </dgm:presLayoutVars>
      </dgm:prSet>
      <dgm:spPr/>
    </dgm:pt>
    <dgm:pt modelId="{EFEF295B-4EE4-498C-9B14-F2060D693A7D}" type="pres">
      <dgm:prSet presAssocID="{614EE1AA-BEA2-41FB-9432-034105BAD81E}" presName="sp" presStyleCnt="0"/>
      <dgm:spPr/>
    </dgm:pt>
    <dgm:pt modelId="{C8CCD2B8-8B34-4A8D-B5BB-33DC35FDBA2D}" type="pres">
      <dgm:prSet presAssocID="{ED97577F-2F27-444A-A0D1-C978990C6023}" presName="linNode" presStyleCnt="0"/>
      <dgm:spPr/>
    </dgm:pt>
    <dgm:pt modelId="{8C4B2492-E2E2-4064-AF6B-8F8617C6AA58}" type="pres">
      <dgm:prSet presAssocID="{ED97577F-2F27-444A-A0D1-C978990C6023}" presName="parentText" presStyleLbl="node1" presStyleIdx="3" presStyleCnt="5" custScaleX="81627">
        <dgm:presLayoutVars>
          <dgm:chMax val="1"/>
          <dgm:bulletEnabled val="1"/>
        </dgm:presLayoutVars>
      </dgm:prSet>
      <dgm:spPr/>
    </dgm:pt>
    <dgm:pt modelId="{D2277781-3211-4641-AD9F-DBB1F10349C8}" type="pres">
      <dgm:prSet presAssocID="{ED97577F-2F27-444A-A0D1-C978990C6023}" presName="descendantText" presStyleLbl="alignAccFollowNode1" presStyleIdx="3" presStyleCnt="5" custScaleX="109138">
        <dgm:presLayoutVars>
          <dgm:bulletEnabled val="1"/>
        </dgm:presLayoutVars>
      </dgm:prSet>
      <dgm:spPr/>
    </dgm:pt>
    <dgm:pt modelId="{245B3418-E523-48EF-A426-7DCF276D8465}" type="pres">
      <dgm:prSet presAssocID="{45D4CAB3-B903-4E20-9815-9EA8D4CB1B03}" presName="sp" presStyleCnt="0"/>
      <dgm:spPr/>
    </dgm:pt>
    <dgm:pt modelId="{8BFC5CD8-9A44-422C-9938-264DD66F326D}" type="pres">
      <dgm:prSet presAssocID="{E5CE6D3E-04E7-42D9-BB78-D28DA9ACF12C}" presName="linNode" presStyleCnt="0"/>
      <dgm:spPr/>
    </dgm:pt>
    <dgm:pt modelId="{41D451F4-A50B-4743-8870-62B1A47D4558}" type="pres">
      <dgm:prSet presAssocID="{E5CE6D3E-04E7-42D9-BB78-D28DA9ACF12C}" presName="parentText" presStyleLbl="node1" presStyleIdx="4" presStyleCnt="5" custScaleX="81627">
        <dgm:presLayoutVars>
          <dgm:chMax val="1"/>
          <dgm:bulletEnabled val="1"/>
        </dgm:presLayoutVars>
      </dgm:prSet>
      <dgm:spPr/>
    </dgm:pt>
    <dgm:pt modelId="{9BEEFF8A-556B-4D6B-BCE7-50C0439F7993}" type="pres">
      <dgm:prSet presAssocID="{E5CE6D3E-04E7-42D9-BB78-D28DA9ACF12C}" presName="descendantText" presStyleLbl="alignAccFollowNode1" presStyleIdx="4" presStyleCnt="5" custScaleX="109138">
        <dgm:presLayoutVars>
          <dgm:bulletEnabled val="1"/>
        </dgm:presLayoutVars>
      </dgm:prSet>
      <dgm:spPr/>
    </dgm:pt>
  </dgm:ptLst>
  <dgm:cxnLst>
    <dgm:cxn modelId="{ABF2C502-AA3D-40D5-84A4-B7A66CAB164D}" type="presOf" srcId="{1E5E2705-71AA-44CD-BDEF-516E7755B094}" destId="{6CC296F6-5177-48D4-B6F3-4E7054B6AB3A}" srcOrd="0" destOrd="1" presId="urn:microsoft.com/office/officeart/2005/8/layout/vList5"/>
    <dgm:cxn modelId="{342E0507-9E8B-4862-B65F-0A941ACC24F8}" type="presOf" srcId="{582F9EC9-F35B-42E6-9968-0095D1A2174A}" destId="{D2277781-3211-4641-AD9F-DBB1F10349C8}" srcOrd="0" destOrd="0" presId="urn:microsoft.com/office/officeart/2005/8/layout/vList5"/>
    <dgm:cxn modelId="{5484C017-3EB6-4F31-BE93-708A7306378E}" type="presOf" srcId="{D8900F31-3629-46E7-B186-D0F14DA8BA65}" destId="{D2277781-3211-4641-AD9F-DBB1F10349C8}" srcOrd="0" destOrd="1" presId="urn:microsoft.com/office/officeart/2005/8/layout/vList5"/>
    <dgm:cxn modelId="{51882E18-E726-4CC9-94B1-AB148C373C4D}" type="presOf" srcId="{E5CE6D3E-04E7-42D9-BB78-D28DA9ACF12C}" destId="{41D451F4-A50B-4743-8870-62B1A47D4558}" srcOrd="0" destOrd="0" presId="urn:microsoft.com/office/officeart/2005/8/layout/vList5"/>
    <dgm:cxn modelId="{226AAD18-B844-40D0-BDF6-5852D7902BA6}" srcId="{AB7DE07A-65C0-4460-B84D-4FA9E4FD128B}" destId="{D4220B99-9094-4224-841C-B7D30E157850}" srcOrd="0" destOrd="0" parTransId="{BE4FF351-73DB-4C23-B094-65B0DC0036CB}" sibTransId="{41FF2D20-C960-4E56-A980-7971153589A4}"/>
    <dgm:cxn modelId="{36DB7A1C-41B6-4FA7-A473-E6B401B0FA87}" type="presOf" srcId="{DEEBCD81-AA08-4812-8C91-C5EF03857914}" destId="{23A71571-AF86-483F-A39A-F445FA865BA5}" srcOrd="0" destOrd="0" presId="urn:microsoft.com/office/officeart/2005/8/layout/vList5"/>
    <dgm:cxn modelId="{742E591D-E307-43C7-AACC-97A8A7F69C81}" srcId="{ED97577F-2F27-444A-A0D1-C978990C6023}" destId="{D8900F31-3629-46E7-B186-D0F14DA8BA65}" srcOrd="1" destOrd="0" parTransId="{58CB8256-2758-4E03-9B64-A5EC4FA02FFA}" sibTransId="{2C2035D3-F4B9-413E-8D69-7C966289E5EC}"/>
    <dgm:cxn modelId="{DC05E71F-C138-4C57-88BE-A01F3D1ED566}" srcId="{70B751C0-69A0-4E81-BB7A-7F89F9C88057}" destId="{AB7DE07A-65C0-4460-B84D-4FA9E4FD128B}" srcOrd="2" destOrd="0" parTransId="{B5CBF089-1813-4358-B71F-F719E0A30F6D}" sibTransId="{614EE1AA-BEA2-41FB-9432-034105BAD81E}"/>
    <dgm:cxn modelId="{DCEDE729-2E9D-468E-9414-5231C60163B7}" type="presOf" srcId="{27BEF181-9925-4CC3-A9C5-B3023FE8BD5A}" destId="{9BEEFF8A-556B-4D6B-BCE7-50C0439F7993}" srcOrd="0" destOrd="0" presId="urn:microsoft.com/office/officeart/2005/8/layout/vList5"/>
    <dgm:cxn modelId="{099AB533-8FA0-4667-985F-D45BC18F92C4}" type="presOf" srcId="{131764F7-4ACD-40B4-B338-35AAE06F8426}" destId="{6CC296F6-5177-48D4-B6F3-4E7054B6AB3A}" srcOrd="0" destOrd="2" presId="urn:microsoft.com/office/officeart/2005/8/layout/vList5"/>
    <dgm:cxn modelId="{52E65535-7126-4567-85CB-E6ACE62BF2F1}" type="presOf" srcId="{7FFE53C0-0663-43F7-B58F-AE4E3F8DE0D4}" destId="{3327CA7C-2293-4D4F-87C2-236BED1B44F6}" srcOrd="0" destOrd="2" presId="urn:microsoft.com/office/officeart/2005/8/layout/vList5"/>
    <dgm:cxn modelId="{ADB2303B-71EA-4D8B-99F5-81BE3B61014F}" srcId="{DEEBCD81-AA08-4812-8C91-C5EF03857914}" destId="{0BC2A39F-5FEF-4B62-B2EB-6BEE9A911812}" srcOrd="0" destOrd="0" parTransId="{AF2FCF06-1EFB-4705-B642-DDCEF895EF48}" sibTransId="{1C08C36E-6454-4DC5-9FDB-609E77401981}"/>
    <dgm:cxn modelId="{69AB4445-07FB-40A7-8DF7-7807D3698BFE}" type="presOf" srcId="{A2AAB5CB-BE01-4970-9EF3-EADCDDF9C12A}" destId="{3327CA7C-2293-4D4F-87C2-236BED1B44F6}" srcOrd="0" destOrd="1" presId="urn:microsoft.com/office/officeart/2005/8/layout/vList5"/>
    <dgm:cxn modelId="{50213F50-0ED9-4A0B-9B54-D6F9F844B53C}" srcId="{E5CE6D3E-04E7-42D9-BB78-D28DA9ACF12C}" destId="{27BEF181-9925-4CC3-A9C5-B3023FE8BD5A}" srcOrd="0" destOrd="0" parTransId="{8F3D31C9-2AC3-4189-8E9A-CC710014838D}" sibTransId="{5ADFFC95-4AC9-4043-BF09-9724852B903C}"/>
    <dgm:cxn modelId="{86211B53-BA45-487E-8E51-89B758490467}" srcId="{E5CE6D3E-04E7-42D9-BB78-D28DA9ACF12C}" destId="{9A689DCC-A708-49B1-91CE-AF8D847E084A}" srcOrd="1" destOrd="0" parTransId="{B6C40404-70A7-4EE5-A5E7-7FF79079A943}" sibTransId="{63F26FA7-A0C3-407A-8355-D1A2215364EE}"/>
    <dgm:cxn modelId="{DC3F305B-FA0F-404A-9A64-C36C2D08E2F2}" type="presOf" srcId="{D4220B99-9094-4224-841C-B7D30E157850}" destId="{E20BF318-A33E-4F3F-8686-CE06860A14C5}" srcOrd="0" destOrd="0" presId="urn:microsoft.com/office/officeart/2005/8/layout/vList5"/>
    <dgm:cxn modelId="{739B2A5E-595F-4EAB-BFB9-1D160980C98E}" type="presOf" srcId="{70B751C0-69A0-4E81-BB7A-7F89F9C88057}" destId="{9DAEC4DA-B669-438A-9096-AF362CC0D156}" srcOrd="0" destOrd="0" presId="urn:microsoft.com/office/officeart/2005/8/layout/vList5"/>
    <dgm:cxn modelId="{8E15AC64-6C7E-4C3A-9545-14ACDE904FC4}" srcId="{70B751C0-69A0-4E81-BB7A-7F89F9C88057}" destId="{DEEBCD81-AA08-4812-8C91-C5EF03857914}" srcOrd="0" destOrd="0" parTransId="{223F52B7-460C-44D1-95B8-1B0CC368EDB7}" sibTransId="{0607C5C5-141E-4DFE-9E38-4CF86B350995}"/>
    <dgm:cxn modelId="{0F4AEB6C-341E-4EEE-AB78-A7340A6EACEC}" type="presOf" srcId="{A4025311-27A3-42E7-9E51-EFC02B949344}" destId="{7E0DF13A-0876-4956-94B4-56031A4C9791}" srcOrd="0" destOrd="0" presId="urn:microsoft.com/office/officeart/2005/8/layout/vList5"/>
    <dgm:cxn modelId="{E740506F-5819-4572-AE9B-23901B68E7D9}" type="presOf" srcId="{24AF3488-E475-4FDB-B8B4-FA53AF1224A2}" destId="{D2277781-3211-4641-AD9F-DBB1F10349C8}" srcOrd="0" destOrd="2" presId="urn:microsoft.com/office/officeart/2005/8/layout/vList5"/>
    <dgm:cxn modelId="{C342F170-3CCB-4E06-A13D-CBA994FF7BEC}" srcId="{ED97577F-2F27-444A-A0D1-C978990C6023}" destId="{24AF3488-E475-4FDB-B8B4-FA53AF1224A2}" srcOrd="2" destOrd="0" parTransId="{773814DA-2899-4650-846C-A0CB1D9A56D7}" sibTransId="{72BECA48-30C2-4006-93B9-1D6A30216DAF}"/>
    <dgm:cxn modelId="{2508CF77-D477-48EF-83EB-74DB2693926F}" type="presOf" srcId="{0BC2A39F-5FEF-4B62-B2EB-6BEE9A911812}" destId="{3327CA7C-2293-4D4F-87C2-236BED1B44F6}" srcOrd="0" destOrd="0" presId="urn:microsoft.com/office/officeart/2005/8/layout/vList5"/>
    <dgm:cxn modelId="{D4056082-C030-4957-9859-903BAB5303BC}" type="presOf" srcId="{ED97577F-2F27-444A-A0D1-C978990C6023}" destId="{8C4B2492-E2E2-4064-AF6B-8F8617C6AA58}" srcOrd="0" destOrd="0" presId="urn:microsoft.com/office/officeart/2005/8/layout/vList5"/>
    <dgm:cxn modelId="{A74E6084-1ABA-4889-8543-9132D5DA5785}" srcId="{AB7DE07A-65C0-4460-B84D-4FA9E4FD128B}" destId="{E145D3AE-D801-4798-B215-91D28E8213D4}" srcOrd="2" destOrd="0" parTransId="{7730D801-C730-405A-96A2-9F984BE4CB9E}" sibTransId="{B1754131-D5F2-49AC-A733-B06A9A9ABD66}"/>
    <dgm:cxn modelId="{892A1985-0F2C-44F4-8F0C-8AC5CB10DE7F}" type="presOf" srcId="{23D7699B-ED64-43AC-9E4C-E9A7A482115C}" destId="{E20BF318-A33E-4F3F-8686-CE06860A14C5}" srcOrd="0" destOrd="1" presId="urn:microsoft.com/office/officeart/2005/8/layout/vList5"/>
    <dgm:cxn modelId="{F7AB7C8B-A44F-477B-9338-282B26BEB77C}" srcId="{AB7DE07A-65C0-4460-B84D-4FA9E4FD128B}" destId="{23D7699B-ED64-43AC-9E4C-E9A7A482115C}" srcOrd="1" destOrd="0" parTransId="{D69CE952-E75C-4EEB-9BF3-E26AB9A51FE9}" sibTransId="{283FEB48-2ABC-4D4A-B1F5-62F120BA3D93}"/>
    <dgm:cxn modelId="{1055F18C-3FEF-4E58-9896-6B7F1AB51BA7}" type="presOf" srcId="{AB7DE07A-65C0-4460-B84D-4FA9E4FD128B}" destId="{DC948646-6ADB-4320-B685-8CFE7B703F12}" srcOrd="0" destOrd="0" presId="urn:microsoft.com/office/officeart/2005/8/layout/vList5"/>
    <dgm:cxn modelId="{7886868F-4EC9-490E-AB9D-B2ABF402F8E7}" type="presOf" srcId="{3E6DCF69-F7AB-4E6A-88FE-E7EA6942D832}" destId="{6CC296F6-5177-48D4-B6F3-4E7054B6AB3A}" srcOrd="0" destOrd="0" presId="urn:microsoft.com/office/officeart/2005/8/layout/vList5"/>
    <dgm:cxn modelId="{3F880C91-9C17-4657-BFBE-3329B1770DA5}" srcId="{A4025311-27A3-42E7-9E51-EFC02B949344}" destId="{3E6DCF69-F7AB-4E6A-88FE-E7EA6942D832}" srcOrd="0" destOrd="0" parTransId="{30BFDE78-2D74-426D-B6A3-352DB737FC41}" sibTransId="{57527A55-E466-4D04-9DEE-90102292F9EB}"/>
    <dgm:cxn modelId="{C0263B99-3CD4-473B-A6BF-F273B1867BCA}" srcId="{70B751C0-69A0-4E81-BB7A-7F89F9C88057}" destId="{ED97577F-2F27-444A-A0D1-C978990C6023}" srcOrd="3" destOrd="0" parTransId="{EFB82711-1173-47CF-B7D0-F8C287AD69FD}" sibTransId="{45D4CAB3-B903-4E20-9815-9EA8D4CB1B03}"/>
    <dgm:cxn modelId="{43F08F9C-4B78-4070-9623-A2C20321A56B}" srcId="{A4025311-27A3-42E7-9E51-EFC02B949344}" destId="{1E5E2705-71AA-44CD-BDEF-516E7755B094}" srcOrd="1" destOrd="0" parTransId="{52EABA39-8B85-4E15-B6D9-9934ED4294D2}" sibTransId="{2147C641-A38F-4282-A443-36F6B1367950}"/>
    <dgm:cxn modelId="{F727F9A9-515C-4DD5-A11A-CBACBC73C099}" srcId="{70B751C0-69A0-4E81-BB7A-7F89F9C88057}" destId="{A4025311-27A3-42E7-9E51-EFC02B949344}" srcOrd="1" destOrd="0" parTransId="{FEEFA3CF-A97E-46C9-B067-6AE44E76F218}" sibTransId="{7C30108B-BCB1-4A03-801E-92D847D66292}"/>
    <dgm:cxn modelId="{8D7E50C5-865A-4D85-A3E9-52C62D531354}" type="presOf" srcId="{E145D3AE-D801-4798-B215-91D28E8213D4}" destId="{E20BF318-A33E-4F3F-8686-CE06860A14C5}" srcOrd="0" destOrd="2" presId="urn:microsoft.com/office/officeart/2005/8/layout/vList5"/>
    <dgm:cxn modelId="{241206CF-1F45-411C-ABDA-D9FBD8C4C055}" type="presOf" srcId="{9A689DCC-A708-49B1-91CE-AF8D847E084A}" destId="{9BEEFF8A-556B-4D6B-BCE7-50C0439F7993}" srcOrd="0" destOrd="1" presId="urn:microsoft.com/office/officeart/2005/8/layout/vList5"/>
    <dgm:cxn modelId="{FA127BD7-C36A-466F-A5F0-FCA98EBDF0E6}" srcId="{70B751C0-69A0-4E81-BB7A-7F89F9C88057}" destId="{E5CE6D3E-04E7-42D9-BB78-D28DA9ACF12C}" srcOrd="4" destOrd="0" parTransId="{AC21D27D-FC8A-4E7E-8C8F-910AAA0C568D}" sibTransId="{A4515C19-15BB-4285-98D2-2A1CC0713C21}"/>
    <dgm:cxn modelId="{544045DA-70CC-4A34-BEB5-EC11FA7F21C4}" srcId="{DEEBCD81-AA08-4812-8C91-C5EF03857914}" destId="{7FFE53C0-0663-43F7-B58F-AE4E3F8DE0D4}" srcOrd="2" destOrd="0" parTransId="{23BAD71D-903F-47DC-AC80-23211792F358}" sibTransId="{C7131FAE-C0E0-4763-AB69-00A954416F3C}"/>
    <dgm:cxn modelId="{0D2040DF-3F34-4579-8D09-CBF63B31B69D}" srcId="{DEEBCD81-AA08-4812-8C91-C5EF03857914}" destId="{A2AAB5CB-BE01-4970-9EF3-EADCDDF9C12A}" srcOrd="1" destOrd="0" parTransId="{2DB0FD10-14BE-47F9-8441-F0A67AE1156D}" sibTransId="{DC8AF254-65F0-4ED3-919E-CF067CD7BE7C}"/>
    <dgm:cxn modelId="{B8CD3EF9-D438-41AA-AC75-862DE3612D82}" srcId="{A4025311-27A3-42E7-9E51-EFC02B949344}" destId="{131764F7-4ACD-40B4-B338-35AAE06F8426}" srcOrd="2" destOrd="0" parTransId="{E6249D28-F7BD-4C8A-89E4-C1DB1611481B}" sibTransId="{848B6B55-39BC-42B1-BED4-534575983AA8}"/>
    <dgm:cxn modelId="{61330BFD-D9B0-4141-BAED-4C3B851AF8F6}" srcId="{ED97577F-2F27-444A-A0D1-C978990C6023}" destId="{582F9EC9-F35B-42E6-9968-0095D1A2174A}" srcOrd="0" destOrd="0" parTransId="{EB3B386A-FBD2-4B7F-9023-8F779A0278D1}" sibTransId="{3441804E-9AD5-48D8-9327-1D17F8DE3766}"/>
    <dgm:cxn modelId="{ECD87D59-B571-4E26-851C-9D1F25354C98}" type="presParOf" srcId="{9DAEC4DA-B669-438A-9096-AF362CC0D156}" destId="{BC4414B6-304D-419A-8AD9-91797E4EEDF8}" srcOrd="0" destOrd="0" presId="urn:microsoft.com/office/officeart/2005/8/layout/vList5"/>
    <dgm:cxn modelId="{97BE8082-FD4F-4F2C-AF31-9930D576C179}" type="presParOf" srcId="{BC4414B6-304D-419A-8AD9-91797E4EEDF8}" destId="{23A71571-AF86-483F-A39A-F445FA865BA5}" srcOrd="0" destOrd="0" presId="urn:microsoft.com/office/officeart/2005/8/layout/vList5"/>
    <dgm:cxn modelId="{83268845-0892-4AAD-A68C-B07D08E9C175}" type="presParOf" srcId="{BC4414B6-304D-419A-8AD9-91797E4EEDF8}" destId="{3327CA7C-2293-4D4F-87C2-236BED1B44F6}" srcOrd="1" destOrd="0" presId="urn:microsoft.com/office/officeart/2005/8/layout/vList5"/>
    <dgm:cxn modelId="{F2A2494C-372C-40D8-98AE-A2B75CB20BC3}" type="presParOf" srcId="{9DAEC4DA-B669-438A-9096-AF362CC0D156}" destId="{E968C449-B689-49E4-82CF-F003EF45B647}" srcOrd="1" destOrd="0" presId="urn:microsoft.com/office/officeart/2005/8/layout/vList5"/>
    <dgm:cxn modelId="{CB5F8597-E47F-4A12-B6EF-C7AD5E93E717}" type="presParOf" srcId="{9DAEC4DA-B669-438A-9096-AF362CC0D156}" destId="{DCF2DDE8-127D-4C1A-BE2B-2E1B09F6ED4B}" srcOrd="2" destOrd="0" presId="urn:microsoft.com/office/officeart/2005/8/layout/vList5"/>
    <dgm:cxn modelId="{76D8046D-5473-47B3-B705-260FD2CBF7A1}" type="presParOf" srcId="{DCF2DDE8-127D-4C1A-BE2B-2E1B09F6ED4B}" destId="{7E0DF13A-0876-4956-94B4-56031A4C9791}" srcOrd="0" destOrd="0" presId="urn:microsoft.com/office/officeart/2005/8/layout/vList5"/>
    <dgm:cxn modelId="{1C2EDA7E-0BA2-4A65-8FCA-B073EE7A5C17}" type="presParOf" srcId="{DCF2DDE8-127D-4C1A-BE2B-2E1B09F6ED4B}" destId="{6CC296F6-5177-48D4-B6F3-4E7054B6AB3A}" srcOrd="1" destOrd="0" presId="urn:microsoft.com/office/officeart/2005/8/layout/vList5"/>
    <dgm:cxn modelId="{325F7B50-09BD-4084-9DFB-BA3200C663DA}" type="presParOf" srcId="{9DAEC4DA-B669-438A-9096-AF362CC0D156}" destId="{8ACA36CF-04B0-4A8D-BC38-F85D643CEBCF}" srcOrd="3" destOrd="0" presId="urn:microsoft.com/office/officeart/2005/8/layout/vList5"/>
    <dgm:cxn modelId="{05EA3DEA-A3F1-4AF0-9C8A-06EBEF51BF2F}" type="presParOf" srcId="{9DAEC4DA-B669-438A-9096-AF362CC0D156}" destId="{0D054C63-28EA-4030-847C-231B96EECD71}" srcOrd="4" destOrd="0" presId="urn:microsoft.com/office/officeart/2005/8/layout/vList5"/>
    <dgm:cxn modelId="{2275FED8-62F4-48BB-9693-0BD2DF778D14}" type="presParOf" srcId="{0D054C63-28EA-4030-847C-231B96EECD71}" destId="{DC948646-6ADB-4320-B685-8CFE7B703F12}" srcOrd="0" destOrd="0" presId="urn:microsoft.com/office/officeart/2005/8/layout/vList5"/>
    <dgm:cxn modelId="{B0A4BACF-01BD-4045-9EA6-898ABC482AFC}" type="presParOf" srcId="{0D054C63-28EA-4030-847C-231B96EECD71}" destId="{E20BF318-A33E-4F3F-8686-CE06860A14C5}" srcOrd="1" destOrd="0" presId="urn:microsoft.com/office/officeart/2005/8/layout/vList5"/>
    <dgm:cxn modelId="{16CC8DC0-C611-4B18-AE75-50F443E751B0}" type="presParOf" srcId="{9DAEC4DA-B669-438A-9096-AF362CC0D156}" destId="{EFEF295B-4EE4-498C-9B14-F2060D693A7D}" srcOrd="5" destOrd="0" presId="urn:microsoft.com/office/officeart/2005/8/layout/vList5"/>
    <dgm:cxn modelId="{42BBC714-D1AB-4BDE-922B-F9BA48361B33}" type="presParOf" srcId="{9DAEC4DA-B669-438A-9096-AF362CC0D156}" destId="{C8CCD2B8-8B34-4A8D-B5BB-33DC35FDBA2D}" srcOrd="6" destOrd="0" presId="urn:microsoft.com/office/officeart/2005/8/layout/vList5"/>
    <dgm:cxn modelId="{107B6222-F265-4D57-A417-747AEC425A6F}" type="presParOf" srcId="{C8CCD2B8-8B34-4A8D-B5BB-33DC35FDBA2D}" destId="{8C4B2492-E2E2-4064-AF6B-8F8617C6AA58}" srcOrd="0" destOrd="0" presId="urn:microsoft.com/office/officeart/2005/8/layout/vList5"/>
    <dgm:cxn modelId="{3316EDB6-764F-4297-BFA2-2BA2B6D1A7A0}" type="presParOf" srcId="{C8CCD2B8-8B34-4A8D-B5BB-33DC35FDBA2D}" destId="{D2277781-3211-4641-AD9F-DBB1F10349C8}" srcOrd="1" destOrd="0" presId="urn:microsoft.com/office/officeart/2005/8/layout/vList5"/>
    <dgm:cxn modelId="{A4347147-CAE1-4918-B8A9-9D94204D5192}" type="presParOf" srcId="{9DAEC4DA-B669-438A-9096-AF362CC0D156}" destId="{245B3418-E523-48EF-A426-7DCF276D8465}" srcOrd="7" destOrd="0" presId="urn:microsoft.com/office/officeart/2005/8/layout/vList5"/>
    <dgm:cxn modelId="{70988C79-2E24-4FE2-A8D6-0DCAEE53B807}" type="presParOf" srcId="{9DAEC4DA-B669-438A-9096-AF362CC0D156}" destId="{8BFC5CD8-9A44-422C-9938-264DD66F326D}" srcOrd="8" destOrd="0" presId="urn:microsoft.com/office/officeart/2005/8/layout/vList5"/>
    <dgm:cxn modelId="{4F8F469E-7472-45FA-90C6-66FB66C46EEC}" type="presParOf" srcId="{8BFC5CD8-9A44-422C-9938-264DD66F326D}" destId="{41D451F4-A50B-4743-8870-62B1A47D4558}" srcOrd="0" destOrd="0" presId="urn:microsoft.com/office/officeart/2005/8/layout/vList5"/>
    <dgm:cxn modelId="{59025F8D-2E70-48CF-B0A0-4C2424BB970A}" type="presParOf" srcId="{8BFC5CD8-9A44-422C-9938-264DD66F326D}" destId="{9BEEFF8A-556B-4D6B-BCE7-50C0439F799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7CA7C-2293-4D4F-87C2-236BED1B44F6}">
      <dsp:nvSpPr>
        <dsp:cNvPr id="0" name=""/>
        <dsp:cNvSpPr/>
      </dsp:nvSpPr>
      <dsp:spPr>
        <a:xfrm rot="5400000">
          <a:off x="6142637" y="-3024467"/>
          <a:ext cx="814695" cy="707196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Dispositivos de los usuarios 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(computadoras, móviles, cajeros electrónicos).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Aplicaciones web y móviles con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autenticación multifactor 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(MFA).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Cifrado de extremo a extremo 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en la comunicación (TLS 1.3).</a:t>
          </a:r>
        </a:p>
      </dsp:txBody>
      <dsp:txXfrm rot="-5400000">
        <a:off x="3014004" y="143936"/>
        <a:ext cx="7032192" cy="735155"/>
      </dsp:txXfrm>
    </dsp:sp>
    <dsp:sp modelId="{23A71571-AF86-483F-A39A-F445FA865BA5}">
      <dsp:nvSpPr>
        <dsp:cNvPr id="0" name=""/>
        <dsp:cNvSpPr/>
      </dsp:nvSpPr>
      <dsp:spPr>
        <a:xfrm>
          <a:off x="38775" y="2329"/>
          <a:ext cx="2975228" cy="10183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de cliente</a:t>
          </a:r>
        </a:p>
      </dsp:txBody>
      <dsp:txXfrm>
        <a:off x="88488" y="52042"/>
        <a:ext cx="2875802" cy="918943"/>
      </dsp:txXfrm>
    </dsp:sp>
    <dsp:sp modelId="{6CC296F6-5177-48D4-B6F3-4E7054B6AB3A}">
      <dsp:nvSpPr>
        <dsp:cNvPr id="0" name=""/>
        <dsp:cNvSpPr/>
      </dsp:nvSpPr>
      <dsp:spPr>
        <a:xfrm rot="5400000">
          <a:off x="6142637" y="-1955179"/>
          <a:ext cx="814695" cy="7071962"/>
        </a:xfrm>
        <a:prstGeom prst="round2SameRect">
          <a:avLst/>
        </a:prstGeom>
        <a:solidFill>
          <a:schemeClr val="accent2">
            <a:tint val="40000"/>
            <a:alpha val="90000"/>
            <a:hueOff val="1683681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1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Firewall de Aplicaciones Web (WAF):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Protege contra ataques como SQL Inyección y Cross-Site Scripting (XSS).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Protección DDoS: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Evita ataques de denegación de servicio.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Sistemas de Prevención de Intrusos (IPS):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Detecta y bloquea accesos sospechosos.</a:t>
          </a:r>
        </a:p>
      </dsp:txBody>
      <dsp:txXfrm rot="-5400000">
        <a:off x="3014004" y="1213224"/>
        <a:ext cx="7032192" cy="735155"/>
      </dsp:txXfrm>
    </dsp:sp>
    <dsp:sp modelId="{7E0DF13A-0876-4956-94B4-56031A4C9791}">
      <dsp:nvSpPr>
        <dsp:cNvPr id="0" name=""/>
        <dsp:cNvSpPr/>
      </dsp:nvSpPr>
      <dsp:spPr>
        <a:xfrm>
          <a:off x="38775" y="1071616"/>
          <a:ext cx="2975228" cy="1018369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Capa de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seguridad perimetral</a:t>
          </a:r>
        </a:p>
      </dsp:txBody>
      <dsp:txXfrm>
        <a:off x="88488" y="1121329"/>
        <a:ext cx="2875802" cy="918943"/>
      </dsp:txXfrm>
    </dsp:sp>
    <dsp:sp modelId="{E20BF318-A33E-4F3F-8686-CE06860A14C5}">
      <dsp:nvSpPr>
        <dsp:cNvPr id="0" name=""/>
        <dsp:cNvSpPr/>
      </dsp:nvSpPr>
      <dsp:spPr>
        <a:xfrm rot="5400000">
          <a:off x="6142637" y="-885892"/>
          <a:ext cx="814695" cy="7071962"/>
        </a:xfrm>
        <a:prstGeom prst="round2Same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Servidores de Autenticación (IAM):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Gestionan accesos y roles con protocolos como OAuth2 o SAML.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Motor de Procesamiento de Pagos: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Realiza validaciones, aplica reglas antifraude y confirma transacciones.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Sistema de Control de Fraude: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Algoritmos de IA para analizar patrones y detectar transacciones anómalas.</a:t>
          </a:r>
        </a:p>
      </dsp:txBody>
      <dsp:txXfrm rot="-5400000">
        <a:off x="3014004" y="2282511"/>
        <a:ext cx="7032192" cy="735155"/>
      </dsp:txXfrm>
    </dsp:sp>
    <dsp:sp modelId="{DC948646-6ADB-4320-B685-8CFE7B703F12}">
      <dsp:nvSpPr>
        <dsp:cNvPr id="0" name=""/>
        <dsp:cNvSpPr/>
      </dsp:nvSpPr>
      <dsp:spPr>
        <a:xfrm>
          <a:off x="38775" y="2140904"/>
          <a:ext cx="2975228" cy="1018369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de Servicios y Procesamiento de Transacciones</a:t>
          </a:r>
          <a:endParaRPr lang="es-MX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488" y="2190617"/>
        <a:ext cx="2875802" cy="918943"/>
      </dsp:txXfrm>
    </dsp:sp>
    <dsp:sp modelId="{D2277781-3211-4641-AD9F-DBB1F10349C8}">
      <dsp:nvSpPr>
        <dsp:cNvPr id="0" name=""/>
        <dsp:cNvSpPr/>
      </dsp:nvSpPr>
      <dsp:spPr>
        <a:xfrm rot="5400000">
          <a:off x="6142637" y="183395"/>
          <a:ext cx="814695" cy="7071962"/>
        </a:xfrm>
        <a:prstGeom prst="round2SameRect">
          <a:avLst/>
        </a:prstGeom>
        <a:solidFill>
          <a:schemeClr val="accent2">
            <a:tint val="40000"/>
            <a:alpha val="90000"/>
            <a:hueOff val="5051043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43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Bases de Datos SQL/NoSQL: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Registro seguro y cifrado de datos financieros y usuarios.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Sistemas de Auditoría: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Garantizan trazabilidad de transacciones con registros inmutables.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Blockchain (opcional):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Algunas fintechs utilizan blockchain para mayor seguridad y transparencia.</a:t>
          </a:r>
        </a:p>
      </dsp:txBody>
      <dsp:txXfrm rot="-5400000">
        <a:off x="3014004" y="3351798"/>
        <a:ext cx="7032192" cy="735155"/>
      </dsp:txXfrm>
    </dsp:sp>
    <dsp:sp modelId="{8C4B2492-E2E2-4064-AF6B-8F8617C6AA58}">
      <dsp:nvSpPr>
        <dsp:cNvPr id="0" name=""/>
        <dsp:cNvSpPr/>
      </dsp:nvSpPr>
      <dsp:spPr>
        <a:xfrm>
          <a:off x="38775" y="3210192"/>
          <a:ext cx="2975228" cy="1018369"/>
        </a:xfrm>
        <a:prstGeom prst="round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Capa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de Base de Datos y Registro de Transacciones</a:t>
          </a:r>
          <a:endParaRPr lang="es-MX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488" y="3259905"/>
        <a:ext cx="2875802" cy="918943"/>
      </dsp:txXfrm>
    </dsp:sp>
    <dsp:sp modelId="{9BEEFF8A-556B-4D6B-BCE7-50C0439F7993}">
      <dsp:nvSpPr>
        <dsp:cNvPr id="0" name=""/>
        <dsp:cNvSpPr/>
      </dsp:nvSpPr>
      <dsp:spPr>
        <a:xfrm rot="5400000">
          <a:off x="6142637" y="1252683"/>
          <a:ext cx="814695" cy="7071962"/>
        </a:xfrm>
        <a:prstGeom prst="round2Same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API Seguras para conexión con redes interbancarias.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Protocolos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ISO 20022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y </a:t>
          </a: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SWIFT</a:t>
          </a:r>
          <a:r>
            <a:rPr lang="es-MX" sz="1100" kern="1200">
              <a:latin typeface="Arial" panose="020B0604020202020204" pitchFamily="34" charset="0"/>
              <a:cs typeface="Arial" panose="020B0604020202020204" pitchFamily="34" charset="0"/>
            </a:rPr>
            <a:t> para transacciones internacionales.</a:t>
          </a:r>
        </a:p>
      </dsp:txBody>
      <dsp:txXfrm rot="-5400000">
        <a:off x="3014004" y="4421086"/>
        <a:ext cx="7032192" cy="735155"/>
      </dsp:txXfrm>
    </dsp:sp>
    <dsp:sp modelId="{41D451F4-A50B-4743-8870-62B1A47D4558}">
      <dsp:nvSpPr>
        <dsp:cNvPr id="0" name=""/>
        <dsp:cNvSpPr/>
      </dsp:nvSpPr>
      <dsp:spPr>
        <a:xfrm>
          <a:off x="38775" y="4279479"/>
          <a:ext cx="2975228" cy="1018369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1" kern="1200">
              <a:latin typeface="Arial" panose="020B0604020202020204" pitchFamily="34" charset="0"/>
              <a:cs typeface="Arial" panose="020B0604020202020204" pitchFamily="34" charset="0"/>
            </a:rPr>
            <a:t>Capa de Integración con Bancos y Pasarelas de Pago</a:t>
          </a:r>
          <a:endParaRPr lang="es-MX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488" y="4329192"/>
        <a:ext cx="2875802" cy="918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9F065B-2F95-4F1C-810F-3D660B958436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571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697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883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17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620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86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024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22/02/25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" TargetMode="External"/><Relationship Id="rId2" Type="http://schemas.openxmlformats.org/officeDocument/2006/relationships/hyperlink" Target="https://www.microsoft.com/security/blo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hreat-modeling.com/dread-threat-modeling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www.nist.gov/cyberframewor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569F6C-4C2F-C27D-9FEB-A1E6D0EAF503}"/>
              </a:ext>
            </a:extLst>
          </p:cNvPr>
          <p:cNvSpPr txBox="1"/>
          <p:nvPr/>
        </p:nvSpPr>
        <p:spPr>
          <a:xfrm>
            <a:off x="384021" y="1868620"/>
            <a:ext cx="78455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  <a:ea typeface="+mj-ea"/>
                <a:cs typeface="+mj-cs"/>
              </a:rPr>
              <a:t>SISTEMA DE GESTIÓN DE TRANSACCIONES ELECTRÓNICAS (</a:t>
            </a:r>
            <a:r>
              <a:rPr lang="es-CO" sz="4400" b="1" dirty="0" err="1">
                <a:solidFill>
                  <a:schemeClr val="bg1"/>
                </a:solidFill>
                <a:ea typeface="+mj-ea"/>
                <a:cs typeface="+mj-cs"/>
              </a:rPr>
              <a:t>SGTE</a:t>
            </a:r>
            <a:r>
              <a:rPr lang="es-CO" sz="4400" b="1" dirty="0">
                <a:solidFill>
                  <a:schemeClr val="bg1"/>
                </a:solidFill>
                <a:ea typeface="+mj-ea"/>
                <a:cs typeface="+mj-cs"/>
              </a:rPr>
              <a:t>)</a:t>
            </a:r>
            <a:endParaRPr lang="es-CO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  <a:p>
            <a:r>
              <a:rPr lang="es-CO" sz="4000" b="1" dirty="0" err="1">
                <a:solidFill>
                  <a:srgbClr val="50A0E0"/>
                </a:solidFill>
                <a:ea typeface="+mj-ea"/>
                <a:cs typeface="+mj-cs"/>
              </a:rPr>
              <a:t>FinSecure</a:t>
            </a:r>
            <a:r>
              <a:rPr lang="es-CO" sz="4000" b="1" dirty="0">
                <a:solidFill>
                  <a:srgbClr val="50A0E0"/>
                </a:solidFill>
                <a:ea typeface="+mj-ea"/>
                <a:cs typeface="+mj-cs"/>
              </a:rPr>
              <a:t> S.A.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6B51B-F7B6-B919-2023-94EA2B868131}"/>
              </a:ext>
            </a:extLst>
          </p:cNvPr>
          <p:cNvSpPr txBox="1">
            <a:spLocks/>
          </p:cNvSpPr>
          <p:nvPr/>
        </p:nvSpPr>
        <p:spPr>
          <a:xfrm>
            <a:off x="2223210" y="5872061"/>
            <a:ext cx="1420156" cy="3999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O" sz="1600" b="1" dirty="0">
                <a:solidFill>
                  <a:schemeClr val="bg1"/>
                </a:solidFill>
              </a:rPr>
              <a:t>GRUPO 5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2948BC6-3B57-05C2-9E8F-0AB4B5AD9A51}"/>
              </a:ext>
            </a:extLst>
          </p:cNvPr>
          <p:cNvSpPr txBox="1">
            <a:spLocks/>
          </p:cNvSpPr>
          <p:nvPr/>
        </p:nvSpPr>
        <p:spPr>
          <a:xfrm>
            <a:off x="637653" y="4815069"/>
            <a:ext cx="7063048" cy="112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URIBE VERGARA CARLOS AUGUSTO		13743234</a:t>
            </a:r>
          </a:p>
          <a:p>
            <a:r>
              <a:rPr lang="es-ES" sz="1800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CC. SÁNCHEZ ROPERO DANNY LEOMAR		91530276</a:t>
            </a:r>
          </a:p>
          <a:p>
            <a:r>
              <a:rPr lang="es-CO" sz="1800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CC. MARTÍNEZ ROJAS JOSÉ JOHAN		80817795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5D84AC9-4B38-80AD-84EA-F5EA1C6F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864" y="4815069"/>
            <a:ext cx="260055" cy="28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B7F06E1-96B3-719E-E7C4-B21BAAE42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021" y="5142301"/>
            <a:ext cx="265740" cy="324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B075A9D-68D4-E3D9-9374-87B46C8AD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021" y="5537761"/>
            <a:ext cx="26574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7000">
        <p14:prism/>
      </p:transition>
    </mc:Choice>
    <mc:Fallback xmlns="">
      <p:transition advClick="0"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9586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REFERENCIAS BIBLIOGRÁFICAS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62D1BD9-79CD-7378-198A-7510B089D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116" y="1179095"/>
            <a:ext cx="10623884" cy="4836694"/>
          </a:xfrm>
        </p:spPr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Cisco. (2022).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Mejores prácticas de arquitectura de seguridad de red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Documentos técnicos de seguridad de Cisco.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ISO/IEC 27001:2022.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Seguridad de la información, ciberseguridad y protección de la privacidad – Sistemas de gestión de la seguridad de la información – Requisitos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Organización Internacional de Normalización.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Microsoft. (2022).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Modelado de amenazas STRIDE: identificación y mitigación de amenazas de seguridad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Blog de seguridad de Microsoft. Recuperado de </a:t>
            </a:r>
            <a:r>
              <a:rPr lang="es-MX" sz="1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https://www.microsoft.com/security/blog</a:t>
            </a:r>
            <a:endParaRPr lang="es-MX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MITRE. (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s.f.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). 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MITRE ATT&amp;CK framework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MITRE. </a:t>
            </a:r>
            <a:r>
              <a:rPr lang="es-MX" sz="1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https://attack.mitre.org/</a:t>
            </a:r>
            <a:endParaRPr lang="es-MX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NIST. (2021).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Marco para mejorar la ciberseguridad de infraestructuras críticas (versión 1.1)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Instituto Nacional de Estándares y Tecnología (NIST). Recuperado de </a:t>
            </a:r>
            <a:r>
              <a:rPr lang="es-MX" sz="1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https://www.nist.gov/cyberframework</a:t>
            </a:r>
            <a:endParaRPr lang="es-MX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OpenAI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(2025, 18 de febrero).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Respuesta generada por </a:t>
            </a:r>
            <a:r>
              <a:rPr lang="es-MX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ChatGPT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[Modelo de lenguaje de IA].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OpenAI. Disponible </a:t>
            </a:r>
            <a:r>
              <a:rPr lang="en-US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</a:t>
            </a:r>
            <a:endParaRPr lang="es-MX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Schneier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B. (2020). </a:t>
            </a:r>
            <a:r>
              <a:rPr lang="es-MX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Criptografía aplicada: protocolos, algoritmos y código fuente en C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John Wiley &amp; </a:t>
            </a:r>
            <a:r>
              <a:rPr lang="es-MX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Sons</a:t>
            </a:r>
            <a:r>
              <a:rPr lang="es-MX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Threat-Modeling.com. (2025). 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DREAD Threat Modeling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  <a:r>
              <a:rPr lang="en-US" sz="1800" u="sng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https://threat-modeling.com/dread-threat-modeling/</a:t>
            </a:r>
            <a:endParaRPr lang="es-MX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95568"/>
      </p:ext>
    </p:extLst>
  </p:cSld>
  <p:clrMapOvr>
    <a:masterClrMapping/>
  </p:clrMapOvr>
  <p:transition spd="slow" advClick="0" advTm="4000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Preguntas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E1D7047F-52D2-8435-E487-0B1859DEC80D}"/>
              </a:ext>
            </a:extLst>
          </p:cNvPr>
          <p:cNvSpPr txBox="1">
            <a:spLocks/>
          </p:cNvSpPr>
          <p:nvPr/>
        </p:nvSpPr>
        <p:spPr>
          <a:xfrm>
            <a:off x="89610" y="6324105"/>
            <a:ext cx="1420156" cy="3999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CO" sz="1600" b="1">
                <a:solidFill>
                  <a:srgbClr val="102641"/>
                </a:solidFill>
              </a:rPr>
              <a:t>GRUPO 5</a:t>
            </a:r>
            <a:endParaRPr lang="es-CO" sz="1600" b="1" dirty="0">
              <a:solidFill>
                <a:srgbClr val="1026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344522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500" b="1" i="0" u="none" strike="noStrike" kern="1200" cap="none" spc="0" normalizeH="0" baseline="0" noProof="0">
                <a:ln>
                  <a:noFill/>
                </a:ln>
                <a:solidFill>
                  <a:srgbClr val="50A0E0"/>
                </a:solidFill>
                <a:effectLst/>
                <a:uLnTx/>
                <a:uFillTx/>
                <a:latin typeface="Aptos" panose="02110004020202020204"/>
                <a:ea typeface="+mj-ea"/>
                <a:cs typeface="+mj-cs"/>
              </a:rPr>
              <a:t>AGENDA</a:t>
            </a:r>
            <a:endParaRPr kumimoji="0" lang="es-CO" sz="5500" b="1" i="0" u="none" strike="noStrike" kern="1200" cap="none" spc="0" normalizeH="0" baseline="0" noProof="0" dirty="0">
              <a:ln>
                <a:noFill/>
              </a:ln>
              <a:solidFill>
                <a:srgbClr val="50A0E0"/>
              </a:solidFill>
              <a:effectLst/>
              <a:uLnTx/>
              <a:uFillTx/>
              <a:latin typeface="Aptos" panose="02110004020202020204"/>
              <a:ea typeface="+mj-ea"/>
              <a:cs typeface="+mj-cs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96649" y="1993465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01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96649" y="2670898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02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496649" y="3348331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03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496649" y="4025764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04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FFF340C-2CE8-040E-A355-A0DA8A210497}"/>
              </a:ext>
            </a:extLst>
          </p:cNvPr>
          <p:cNvGrpSpPr/>
          <p:nvPr/>
        </p:nvGrpSpPr>
        <p:grpSpPr>
          <a:xfrm>
            <a:off x="496649" y="4703197"/>
            <a:ext cx="530173" cy="461665"/>
            <a:chOff x="2162972" y="2222094"/>
            <a:chExt cx="530173" cy="461665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08ED48-4C84-CA5B-C50C-282BC189CA5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C414D7-E624-7F3D-6991-7079D37B665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05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058720" y="2044211"/>
            <a:ext cx="2880233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Introducción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8720" y="2720187"/>
            <a:ext cx="4556634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Descripción del escenario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058720" y="4057902"/>
            <a:ext cx="4884880" cy="361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0" dirty="0">
                <a:solidFill>
                  <a:prstClr val="black">
                    <a:lumMod val="65000"/>
                    <a:lumOff val="35000"/>
                  </a:prstClr>
                </a:solidFill>
                <a:latin typeface="Aptos Display" panose="02110004020202020204"/>
              </a:rPr>
              <a:t>Diseño de control de seguridad</a:t>
            </a:r>
            <a:endParaRPr kumimoji="0" lang="es-CO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058720" y="4733878"/>
            <a:ext cx="5161606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Conclusiones y recomendaciones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0B506E5-0E8B-F9C5-8F31-79A2784E9B27}"/>
              </a:ext>
            </a:extLst>
          </p:cNvPr>
          <p:cNvSpPr txBox="1">
            <a:spLocks/>
          </p:cNvSpPr>
          <p:nvPr/>
        </p:nvSpPr>
        <p:spPr>
          <a:xfrm>
            <a:off x="1058720" y="5409854"/>
            <a:ext cx="3970479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Referencias bibliográficas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FEDABE-2A0F-3364-C49D-1095CCD8D00B}"/>
              </a:ext>
            </a:extLst>
          </p:cNvPr>
          <p:cNvSpPr txBox="1">
            <a:spLocks/>
          </p:cNvSpPr>
          <p:nvPr/>
        </p:nvSpPr>
        <p:spPr>
          <a:xfrm>
            <a:off x="1066732" y="3429000"/>
            <a:ext cx="3952590" cy="3612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200" b="0" dirty="0">
                <a:solidFill>
                  <a:prstClr val="black">
                    <a:lumMod val="65000"/>
                    <a:lumOff val="35000"/>
                  </a:prstClr>
                </a:solidFill>
                <a:latin typeface="Aptos Display" panose="02110004020202020204"/>
              </a:rPr>
              <a:t>Análisis de Riesgos</a:t>
            </a:r>
            <a:endParaRPr kumimoji="0" lang="es-CO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4B3009A-5781-8F31-9125-F1983D8BEAA7}"/>
              </a:ext>
            </a:extLst>
          </p:cNvPr>
          <p:cNvGrpSpPr/>
          <p:nvPr/>
        </p:nvGrpSpPr>
        <p:grpSpPr>
          <a:xfrm>
            <a:off x="492633" y="5360930"/>
            <a:ext cx="530173" cy="461665"/>
            <a:chOff x="2162972" y="2222094"/>
            <a:chExt cx="530173" cy="46166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A686664-F680-2B24-FD05-C09C6B4578E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D373EF8-E681-8136-55A2-55E7BDCA1E88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EE6F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06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CEE6F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3000">
        <p14:prism/>
      </p:transition>
    </mc:Choice>
    <mc:Fallback xmlns="">
      <p:transition spd="slow" advClick="0" advTm="1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INTRODUCCION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C0B043-7E7F-BA45-0BDB-2B6FF24FDC52}"/>
              </a:ext>
            </a:extLst>
          </p:cNvPr>
          <p:cNvSpPr txBox="1"/>
          <p:nvPr/>
        </p:nvSpPr>
        <p:spPr>
          <a:xfrm>
            <a:off x="799688" y="982115"/>
            <a:ext cx="10546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"</a:t>
            </a:r>
            <a:r>
              <a:rPr lang="es-ES" sz="3200" b="1" dirty="0" err="1"/>
              <a:t>FinSecure</a:t>
            </a:r>
            <a:r>
              <a:rPr lang="es-ES" sz="3200" b="1" dirty="0"/>
              <a:t> S.A. </a:t>
            </a:r>
            <a:r>
              <a:rPr lang="es-ES" sz="2400" dirty="0"/>
              <a:t>– Protección financiera, confianza asegurada."</a:t>
            </a:r>
            <a:endParaRPr lang="es-MX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95B8ED-CA4D-C241-23BE-C2EF8EFD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1" y="1772650"/>
            <a:ext cx="4063557" cy="40635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787B230-5A95-FC9C-B5E2-5F6A3B254EDE}"/>
              </a:ext>
            </a:extLst>
          </p:cNvPr>
          <p:cNvSpPr txBox="1"/>
          <p:nvPr/>
        </p:nvSpPr>
        <p:spPr>
          <a:xfrm>
            <a:off x="1878925" y="5896371"/>
            <a:ext cx="2055397" cy="31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/>
              <a:t>Imagen generada en 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30A8E9-17CB-C8A8-683D-F44180F09A73}"/>
              </a:ext>
            </a:extLst>
          </p:cNvPr>
          <p:cNvSpPr txBox="1"/>
          <p:nvPr/>
        </p:nvSpPr>
        <p:spPr>
          <a:xfrm>
            <a:off x="5504447" y="2044015"/>
            <a:ext cx="61000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Entró en operación el 07 de enero de 2025.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Servicios de seguridad cibernética.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Sector financiero.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Clasificada como de mediano tamaño de acuerdo a sus activos y pasivos.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Capital humano de 130 personas.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Opera únicamente en Colombia.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400" dirty="0"/>
              <a:t>Sede principal en Bucaramanga Santander. </a:t>
            </a:r>
          </a:p>
        </p:txBody>
      </p:sp>
    </p:spTree>
    <p:extLst>
      <p:ext uri="{BB962C8B-B14F-4D97-AF65-F5344CB8AC3E}">
        <p14:creationId xmlns:p14="http://schemas.microsoft.com/office/powerpoint/2010/main" val="2990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DESCRIPCION DEL ESCENARIO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FBA275-1906-C77D-B2ED-E3943EB6CC70}"/>
              </a:ext>
            </a:extLst>
          </p:cNvPr>
          <p:cNvSpPr txBox="1"/>
          <p:nvPr/>
        </p:nvSpPr>
        <p:spPr>
          <a:xfrm>
            <a:off x="771523" y="3869932"/>
            <a:ext cx="10672764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SISTEMA DE GESTIÓN DE TRASNSACCIONES ELECTRÓNICAS</a:t>
            </a:r>
          </a:p>
          <a:p>
            <a:endParaRPr lang="es-MX" sz="1800" kern="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 SGTE puede describirse como el núcleo del negocio.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 gestionan pagos, transferencias y otras transacciones financieras en tiempo real.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 integridad y disponibilidad son esenciales para la confianza de los clientes y la continuidad operativa.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 fallo o ataque exitoso al SGTE podría paralizar las operaciones de </a:t>
            </a:r>
            <a:r>
              <a:rPr lang="es-MX" sz="1800" kern="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FinSecure</a:t>
            </a:r>
            <a:r>
              <a:rPr lang="es-MX" sz="1800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S.A., generando pérdidas económicas y afectando la reputación de la empresa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A33163-271B-772C-E5EF-77E2058A9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" y="1121253"/>
            <a:ext cx="11915332" cy="2361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B596683-4053-2271-A412-3DA2AB177D64}"/>
              </a:ext>
            </a:extLst>
          </p:cNvPr>
          <p:cNvSpPr txBox="1"/>
          <p:nvPr/>
        </p:nvSpPr>
        <p:spPr>
          <a:xfrm>
            <a:off x="367903" y="3076659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 mediante Visio.</a:t>
            </a:r>
            <a:endParaRPr lang="es-CO" sz="1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ANALISIS DE RIESGOS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5EF8909-F90E-7FD7-22AA-B5777F9E6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78402"/>
              </p:ext>
            </p:extLst>
          </p:nvPr>
        </p:nvGraphicFramePr>
        <p:xfrm>
          <a:off x="803943" y="1447951"/>
          <a:ext cx="6306720" cy="3962098"/>
        </p:xfrm>
        <a:graphic>
          <a:graphicData uri="http://schemas.openxmlformats.org/drawingml/2006/table">
            <a:tbl>
              <a:tblPr firstRow="1" firstCol="1" bandRow="1"/>
              <a:tblGrid>
                <a:gridCol w="550299">
                  <a:extLst>
                    <a:ext uri="{9D8B030D-6E8A-4147-A177-3AD203B41FA5}">
                      <a16:colId xmlns:a16="http://schemas.microsoft.com/office/drawing/2014/main" val="2481166810"/>
                    </a:ext>
                  </a:extLst>
                </a:gridCol>
                <a:gridCol w="367108">
                  <a:extLst>
                    <a:ext uri="{9D8B030D-6E8A-4147-A177-3AD203B41FA5}">
                      <a16:colId xmlns:a16="http://schemas.microsoft.com/office/drawing/2014/main" val="1280183450"/>
                    </a:ext>
                  </a:extLst>
                </a:gridCol>
                <a:gridCol w="2360495">
                  <a:extLst>
                    <a:ext uri="{9D8B030D-6E8A-4147-A177-3AD203B41FA5}">
                      <a16:colId xmlns:a16="http://schemas.microsoft.com/office/drawing/2014/main" val="1622344428"/>
                    </a:ext>
                  </a:extLst>
                </a:gridCol>
                <a:gridCol w="503234">
                  <a:extLst>
                    <a:ext uri="{9D8B030D-6E8A-4147-A177-3AD203B41FA5}">
                      <a16:colId xmlns:a16="http://schemas.microsoft.com/office/drawing/2014/main" val="3290370024"/>
                    </a:ext>
                  </a:extLst>
                </a:gridCol>
                <a:gridCol w="724802">
                  <a:extLst>
                    <a:ext uri="{9D8B030D-6E8A-4147-A177-3AD203B41FA5}">
                      <a16:colId xmlns:a16="http://schemas.microsoft.com/office/drawing/2014/main" val="2172540416"/>
                    </a:ext>
                  </a:extLst>
                </a:gridCol>
                <a:gridCol w="380141">
                  <a:extLst>
                    <a:ext uri="{9D8B030D-6E8A-4147-A177-3AD203B41FA5}">
                      <a16:colId xmlns:a16="http://schemas.microsoft.com/office/drawing/2014/main" val="383212416"/>
                    </a:ext>
                  </a:extLst>
                </a:gridCol>
                <a:gridCol w="624155">
                  <a:extLst>
                    <a:ext uri="{9D8B030D-6E8A-4147-A177-3AD203B41FA5}">
                      <a16:colId xmlns:a16="http://schemas.microsoft.com/office/drawing/2014/main" val="2722468035"/>
                    </a:ext>
                  </a:extLst>
                </a:gridCol>
                <a:gridCol w="796486">
                  <a:extLst>
                    <a:ext uri="{9D8B030D-6E8A-4147-A177-3AD203B41FA5}">
                      <a16:colId xmlns:a16="http://schemas.microsoft.com/office/drawing/2014/main" val="1792169342"/>
                    </a:ext>
                  </a:extLst>
                </a:gridCol>
              </a:tblGrid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COD.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MD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AMENAZA</a:t>
                      </a:r>
                      <a:endParaRPr lang="es-MX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0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PROBABILIDAD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0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IMPACTO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PxI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58913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A1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 atacante suplanta a un usuario legítimo para acceder al sistema.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8,67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7,81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22031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A2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Modificación no autorizada de datos financieros o transaccionales.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4,50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0,79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60877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A3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 usuario niega haber realizado una transacción legítima.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6,67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3,38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790043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A4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Exposición de datos sensibles por fallos en la seguridad.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8,67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5,13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85817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A5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Ataques que inhabilitan el sistema, impidiendo transacciones.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72%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F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2,83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2,04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3716"/>
                  </a:ext>
                </a:extLst>
              </a:tr>
              <a:tr h="566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A6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 atacante obtiene permisos más altos de los que debería tener.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53%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9,50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MX" sz="12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4,99</a:t>
                      </a:r>
                      <a:endParaRPr lang="es-MX" sz="12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69015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BE85C6E-31AE-8E84-FCCB-51A765A3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85" y="2064702"/>
            <a:ext cx="4536440" cy="27285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B92D9-400B-9FB7-3E36-7AAB9AA5B9CD}"/>
              </a:ext>
            </a:extLst>
          </p:cNvPr>
          <p:cNvSpPr txBox="1"/>
          <p:nvPr/>
        </p:nvSpPr>
        <p:spPr>
          <a:xfrm>
            <a:off x="803943" y="5410049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BD64B2-2577-0CD3-A115-E415FC8E39B6}"/>
              </a:ext>
            </a:extLst>
          </p:cNvPr>
          <p:cNvSpPr txBox="1"/>
          <p:nvPr/>
        </p:nvSpPr>
        <p:spPr>
          <a:xfrm>
            <a:off x="7220685" y="4782145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47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ANALISIS DE RIESGOS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8587C90-0C01-4B4F-1E81-A507789BC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01060"/>
              </p:ext>
            </p:extLst>
          </p:nvPr>
        </p:nvGraphicFramePr>
        <p:xfrm>
          <a:off x="1371600" y="1577975"/>
          <a:ext cx="9781671" cy="3702050"/>
        </p:xfrm>
        <a:graphic>
          <a:graphicData uri="http://schemas.openxmlformats.org/drawingml/2006/table">
            <a:tbl>
              <a:tblPr firstRow="1" firstCol="1" bandRow="1"/>
              <a:tblGrid>
                <a:gridCol w="828955">
                  <a:extLst>
                    <a:ext uri="{9D8B030D-6E8A-4147-A177-3AD203B41FA5}">
                      <a16:colId xmlns:a16="http://schemas.microsoft.com/office/drawing/2014/main" val="3751300979"/>
                    </a:ext>
                  </a:extLst>
                </a:gridCol>
                <a:gridCol w="3150031">
                  <a:extLst>
                    <a:ext uri="{9D8B030D-6E8A-4147-A177-3AD203B41FA5}">
                      <a16:colId xmlns:a16="http://schemas.microsoft.com/office/drawing/2014/main" val="21587171"/>
                    </a:ext>
                  </a:extLst>
                </a:gridCol>
                <a:gridCol w="828955">
                  <a:extLst>
                    <a:ext uri="{9D8B030D-6E8A-4147-A177-3AD203B41FA5}">
                      <a16:colId xmlns:a16="http://schemas.microsoft.com/office/drawing/2014/main" val="1766798909"/>
                    </a:ext>
                  </a:extLst>
                </a:gridCol>
                <a:gridCol w="828955">
                  <a:extLst>
                    <a:ext uri="{9D8B030D-6E8A-4147-A177-3AD203B41FA5}">
                      <a16:colId xmlns:a16="http://schemas.microsoft.com/office/drawing/2014/main" val="3771502655"/>
                    </a:ext>
                  </a:extLst>
                </a:gridCol>
                <a:gridCol w="828955">
                  <a:extLst>
                    <a:ext uri="{9D8B030D-6E8A-4147-A177-3AD203B41FA5}">
                      <a16:colId xmlns:a16="http://schemas.microsoft.com/office/drawing/2014/main" val="2964235464"/>
                    </a:ext>
                  </a:extLst>
                </a:gridCol>
                <a:gridCol w="828955">
                  <a:extLst>
                    <a:ext uri="{9D8B030D-6E8A-4147-A177-3AD203B41FA5}">
                      <a16:colId xmlns:a16="http://schemas.microsoft.com/office/drawing/2014/main" val="3561707836"/>
                    </a:ext>
                  </a:extLst>
                </a:gridCol>
                <a:gridCol w="828955">
                  <a:extLst>
                    <a:ext uri="{9D8B030D-6E8A-4147-A177-3AD203B41FA5}">
                      <a16:colId xmlns:a16="http://schemas.microsoft.com/office/drawing/2014/main" val="1634199598"/>
                    </a:ext>
                  </a:extLst>
                </a:gridCol>
                <a:gridCol w="611165">
                  <a:extLst>
                    <a:ext uri="{9D8B030D-6E8A-4147-A177-3AD203B41FA5}">
                      <a16:colId xmlns:a16="http://schemas.microsoft.com/office/drawing/2014/main" val="2179504819"/>
                    </a:ext>
                  </a:extLst>
                </a:gridCol>
                <a:gridCol w="1046745">
                  <a:extLst>
                    <a:ext uri="{9D8B030D-6E8A-4147-A177-3AD203B41FA5}">
                      <a16:colId xmlns:a16="http://schemas.microsoft.com/office/drawing/2014/main" val="4543152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COD.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AMENAZA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CALIF. FINAL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1863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 atacante suplanta a un usuario legítimo para acceder al sistema.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CRITICO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4389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Modificación no autorizada de datos financieros o transaccionales.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992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 usuario niega haber realizado una transacción legítima.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2745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Exposición de datos sensibles por fallos en la seguridad.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117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Ataques que inhabilitan el sistema, impidiendo transacciones.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6306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 atacante obtiene permisos más altos de los que debería tener.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77457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32B235E-AAC1-C56B-346B-0742AB7D35B4}"/>
              </a:ext>
            </a:extLst>
          </p:cNvPr>
          <p:cNvSpPr txBox="1"/>
          <p:nvPr/>
        </p:nvSpPr>
        <p:spPr>
          <a:xfrm>
            <a:off x="1371600" y="5327415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DISENO DE CONTROL DE SEGURIDAD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1354CD7-2009-6B7F-CBB2-69D3E42B8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668668"/>
              </p:ext>
            </p:extLst>
          </p:nvPr>
        </p:nvGraphicFramePr>
        <p:xfrm>
          <a:off x="1033629" y="996989"/>
          <a:ext cx="10124742" cy="5300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C66213B-48C3-1576-ABD2-4F8D4BA4E109}"/>
              </a:ext>
            </a:extLst>
          </p:cNvPr>
          <p:cNvSpPr txBox="1"/>
          <p:nvPr/>
        </p:nvSpPr>
        <p:spPr>
          <a:xfrm>
            <a:off x="1095708" y="6297167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DISENO DE CONTROL DE SEGURIDAD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8944519-9325-EDEF-B259-4E5012AF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113205"/>
              </p:ext>
            </p:extLst>
          </p:nvPr>
        </p:nvGraphicFramePr>
        <p:xfrm>
          <a:off x="1102895" y="1179729"/>
          <a:ext cx="10515600" cy="2791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3052">
                  <a:extLst>
                    <a:ext uri="{9D8B030D-6E8A-4147-A177-3AD203B41FA5}">
                      <a16:colId xmlns:a16="http://schemas.microsoft.com/office/drawing/2014/main" val="1552401115"/>
                    </a:ext>
                  </a:extLst>
                </a:gridCol>
                <a:gridCol w="2222998">
                  <a:extLst>
                    <a:ext uri="{9D8B030D-6E8A-4147-A177-3AD203B41FA5}">
                      <a16:colId xmlns:a16="http://schemas.microsoft.com/office/drawing/2014/main" val="1456324721"/>
                    </a:ext>
                  </a:extLst>
                </a:gridCol>
                <a:gridCol w="1038941">
                  <a:extLst>
                    <a:ext uri="{9D8B030D-6E8A-4147-A177-3AD203B41FA5}">
                      <a16:colId xmlns:a16="http://schemas.microsoft.com/office/drawing/2014/main" val="4142031561"/>
                    </a:ext>
                  </a:extLst>
                </a:gridCol>
                <a:gridCol w="3083174">
                  <a:extLst>
                    <a:ext uri="{9D8B030D-6E8A-4147-A177-3AD203B41FA5}">
                      <a16:colId xmlns:a16="http://schemas.microsoft.com/office/drawing/2014/main" val="4000975130"/>
                    </a:ext>
                  </a:extLst>
                </a:gridCol>
                <a:gridCol w="967435">
                  <a:extLst>
                    <a:ext uri="{9D8B030D-6E8A-4147-A177-3AD203B41FA5}">
                      <a16:colId xmlns:a16="http://schemas.microsoft.com/office/drawing/2014/main" val="18001417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AREA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Responsable (R)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Aprobador (A)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Consultado (C)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Informado (I)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93939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Autenticación Multifactor (MFA)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15097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Biometría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 dirty="0">
                          <a:effectLst/>
                        </a:rPr>
                        <a:t>Ingeniero de Seguridad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50605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Tokens dinámicos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39167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Cifrado de extremo a extremo (TLS 1.3)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528665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Firma digital en transacciones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22445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Registros de auditoría inmutables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Auditor de Seguridad, Administrador de Sistemas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724661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Blockchain para trazabilidad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42637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Cifrado AES-256 en bases de datos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005440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Control de acceso basado en roles (RBAC)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969816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Protección DDoS con balanceo de carga y firewalls inteligentes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0957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Principio de mínimo privilegio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Administrador de Sistemas, Auditor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CTO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119518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Monitoreo de accesos y logs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Ingeniero de Seguridad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CISO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>
                          <a:effectLst/>
                        </a:rPr>
                        <a:t>Auditor de Seguridad, Administrador de Sistemas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MX" sz="1100" kern="100" dirty="0">
                          <a:effectLst/>
                        </a:rPr>
                        <a:t>CTO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3048331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BD503D3-1601-8B7D-B3A9-D6AA26E8E764}"/>
              </a:ext>
            </a:extLst>
          </p:cNvPr>
          <p:cNvSpPr txBox="1"/>
          <p:nvPr/>
        </p:nvSpPr>
        <p:spPr>
          <a:xfrm>
            <a:off x="1102895" y="4256247"/>
            <a:ext cx="45880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Responsable (R): Es la persona o equipo encargado de ejecutar la tarea.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Aprobador (A): Es quien tiene la autoridad final sobre la tarea y debe aprobar su ejecución.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Consultado (C): Son aquellos expertos o áreas que deben ser consultados para asegurar que se cumplan los requisitos técnicos y normativos.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Informado (I): Se designa a quienes deben estar al tanto del progreso y resultados.</a:t>
            </a:r>
            <a:endParaRPr lang="es-MX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88306A-0AA4-D518-E934-8E45E1B0F6D7}"/>
              </a:ext>
            </a:extLst>
          </p:cNvPr>
          <p:cNvSpPr txBox="1"/>
          <p:nvPr/>
        </p:nvSpPr>
        <p:spPr>
          <a:xfrm>
            <a:off x="7030453" y="4256247"/>
            <a:ext cx="4588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CISO: Jefe de Seguridad de la Información.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Ingeniero de Seguridad: Encargado de la implementación técnica y ejecución de las tareas.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Administrador de Sistemas: Soporte técnico y experto en infraestructura.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Auditor de Seguridad: Encargado de verificar el cumplimiento de normativas y mejores prácticas.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CTO: Director de Tecnología.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C26553-A900-2DC8-29F3-369FC05D44F2}"/>
              </a:ext>
            </a:extLst>
          </p:cNvPr>
          <p:cNvSpPr txBox="1"/>
          <p:nvPr/>
        </p:nvSpPr>
        <p:spPr>
          <a:xfrm>
            <a:off x="1102895" y="3903906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propia.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3810"/>
            <a:ext cx="9448800" cy="1130799"/>
          </a:xfrm>
        </p:spPr>
        <p:txBody>
          <a:bodyPr>
            <a:norm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CONCLUSIONES Y RECOMENDACIONES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C0B043-7E7F-BA45-0BDB-2B6FF24FDC52}"/>
              </a:ext>
            </a:extLst>
          </p:cNvPr>
          <p:cNvSpPr txBox="1"/>
          <p:nvPr/>
        </p:nvSpPr>
        <p:spPr>
          <a:xfrm>
            <a:off x="574020" y="1743922"/>
            <a:ext cx="7105059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 </a:t>
            </a:r>
            <a:r>
              <a:rPr lang="es-MX" sz="18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combinación de los modelamientos STRIDE y la metodología DREAD sirven de complemento</a:t>
            </a: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Adoptar una </a:t>
            </a:r>
            <a:r>
              <a:rPr lang="es-MX" sz="18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arquitectura de seguridad multicapa </a:t>
            </a: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que incluya protección en cada nivel del SGTE, otorga robustes y organización.</a:t>
            </a:r>
          </a:p>
          <a:p>
            <a:pPr marL="342900" lvl="0" indent="-342900" algn="just"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 necesario realizar </a:t>
            </a:r>
            <a:r>
              <a:rPr lang="es-MX" sz="18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auditorías de seguridad periódicas </a:t>
            </a: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 pruebas de penetración para identificar y corregir vulnerabilidades en el sistema.</a:t>
            </a:r>
          </a:p>
          <a:p>
            <a:pPr marL="342900" lvl="0" indent="-342900" algn="just"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 debe </a:t>
            </a:r>
            <a:r>
              <a:rPr lang="es-MX" sz="18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capacitar continuamente al personal </a:t>
            </a:r>
            <a:r>
              <a:rPr lang="es-MX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 buenas prácticas de seguridad informática para reducir el riesgo de ataques de ingeniería social.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448A58-DF26-EC33-EF2F-D2A433EA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451" y="1536173"/>
            <a:ext cx="3785653" cy="37856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598AC3-858E-3B2E-C1DF-18C940823628}"/>
              </a:ext>
            </a:extLst>
          </p:cNvPr>
          <p:cNvSpPr txBox="1"/>
          <p:nvPr/>
        </p:nvSpPr>
        <p:spPr>
          <a:xfrm>
            <a:off x="8938022" y="5321826"/>
            <a:ext cx="610790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Fuente: Elaboración </a:t>
            </a:r>
            <a:r>
              <a:rPr lang="es-ES" sz="10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mediante IA</a:t>
            </a:r>
            <a:r>
              <a:rPr lang="es-ES" sz="1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s-CO" sz="12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0">
        <p14:prism/>
      </p:transition>
    </mc:Choice>
    <mc:Fallback xmlns="">
      <p:transition spd="slow" advClick="0" advTm="6000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1400</Words>
  <Application>Microsoft Macintosh PowerPoint</Application>
  <PresentationFormat>Panorámica</PresentationFormat>
  <Paragraphs>281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Lato</vt:lpstr>
      <vt:lpstr>Symbol</vt:lpstr>
      <vt:lpstr>Wingdings</vt:lpstr>
      <vt:lpstr>Tema de Office</vt:lpstr>
      <vt:lpstr>Presentación de PowerPoint</vt:lpstr>
      <vt:lpstr>Presentación de PowerPoint</vt:lpstr>
      <vt:lpstr>1. INTRODUCCION</vt:lpstr>
      <vt:lpstr>2. DESCRIPCION DEL ESCENARIO</vt:lpstr>
      <vt:lpstr>3. ANALISIS DE RIESGOS</vt:lpstr>
      <vt:lpstr>3. ANALISIS DE RIESGOS</vt:lpstr>
      <vt:lpstr>4. DISENO DE CONTROL DE SEGURIDAD</vt:lpstr>
      <vt:lpstr>4. DISENO DE CONTROL DE SEGURIDAD</vt:lpstr>
      <vt:lpstr>5. CONCLUSIONES Y RECOMENDACIONES</vt:lpstr>
      <vt:lpstr>6. REFERENCIAS BIBLIOGRÁFICAS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CC SANCHEZ DANNY</dc:creator>
  <cp:keywords>Comunicaciones Estrategicas</cp:keywords>
  <cp:lastModifiedBy>Carlos Uribe</cp:lastModifiedBy>
  <cp:revision>123</cp:revision>
  <dcterms:created xsi:type="dcterms:W3CDTF">2024-12-23T18:19:30Z</dcterms:created>
  <dcterms:modified xsi:type="dcterms:W3CDTF">2025-02-23T01:23:23Z</dcterms:modified>
</cp:coreProperties>
</file>